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23" r:id="rId2"/>
    <p:sldId id="343" r:id="rId3"/>
    <p:sldId id="329" r:id="rId4"/>
    <p:sldId id="342" r:id="rId5"/>
    <p:sldId id="349" r:id="rId6"/>
    <p:sldId id="330" r:id="rId7"/>
    <p:sldId id="331" r:id="rId8"/>
    <p:sldId id="333" r:id="rId9"/>
    <p:sldId id="334" r:id="rId10"/>
    <p:sldId id="332" r:id="rId11"/>
    <p:sldId id="345" r:id="rId12"/>
    <p:sldId id="347" r:id="rId13"/>
    <p:sldId id="346" r:id="rId14"/>
    <p:sldId id="335" r:id="rId15"/>
    <p:sldId id="350" r:id="rId16"/>
    <p:sldId id="351" r:id="rId17"/>
    <p:sldId id="352" r:id="rId18"/>
    <p:sldId id="353" r:id="rId19"/>
    <p:sldId id="344" r:id="rId20"/>
    <p:sldId id="355" r:id="rId21"/>
    <p:sldId id="354" r:id="rId22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A5"/>
    <a:srgbClr val="FFFFFF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1" autoAdjust="0"/>
    <p:restoredTop sz="91993" autoAdjust="0"/>
  </p:normalViewPr>
  <p:slideViewPr>
    <p:cSldViewPr snapToGrid="0" snapToObjects="1">
      <p:cViewPr varScale="1">
        <p:scale>
          <a:sx n="67" d="100"/>
          <a:sy n="67" d="100"/>
        </p:scale>
        <p:origin x="-158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206E0-8F38-491F-8DD8-9DEF31DAB11E}" type="datetimeFigureOut">
              <a:rPr lang="es-CO" smtClean="0"/>
              <a:pPr/>
              <a:t>20/03/2017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A6C985-72EC-4B6C-AB9B-9E37B8ADE95E}" type="slidenum">
              <a:rPr lang="es-CO" smtClean="0"/>
              <a:pPr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2765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jpeg>
</file>

<file path=ppt/media/image17.jpeg>
</file>

<file path=ppt/media/image19.jpeg>
</file>

<file path=ppt/media/image21.jpeg>
</file>

<file path=ppt/media/image23.jpeg>
</file>

<file path=ppt/media/image25.jpeg>
</file>

<file path=ppt/media/image27.jpeg>
</file>

<file path=ppt/media/image29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g>
</file>

<file path=ppt/media/image37.png>
</file>

<file path=ppt/media/image38.png>
</file>

<file path=ppt/media/image39.JPG>
</file>

<file path=ppt/media/image40.png>
</file>

<file path=ppt/media/image5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7E15B5-955E-4B5B-9E1F-B3C4B4C6AE0C}" type="datetimeFigureOut">
              <a:rPr lang="es-CO" smtClean="0"/>
              <a:pPr/>
              <a:t>20/03/2017</a:t>
            </a:fld>
            <a:endParaRPr lang="es-CO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DF1DBB-D2B5-4901-B422-57DA65914203}" type="slidenum">
              <a:rPr lang="es-CO" smtClean="0"/>
              <a:pPr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366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emf"/><Relationship Id="rId4" Type="http://schemas.openxmlformats.org/officeDocument/2006/relationships/image" Target="../media/image7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emf"/><Relationship Id="rId4" Type="http://schemas.openxmlformats.org/officeDocument/2006/relationships/image" Target="../media/image1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8.emf"/><Relationship Id="rId4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emf"/><Relationship Id="rId4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emf"/><Relationship Id="rId4" Type="http://schemas.openxmlformats.org/officeDocument/2006/relationships/image" Target="../media/image1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2.emf"/><Relationship Id="rId4" Type="http://schemas.openxmlformats.org/officeDocument/2006/relationships/image" Target="../media/image1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9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03049" y="3192122"/>
            <a:ext cx="4740951" cy="36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522" t="17753" r="14498" b="22947"/>
          <a:stretch/>
        </p:blipFill>
        <p:spPr bwMode="auto">
          <a:xfrm>
            <a:off x="0" y="-1"/>
            <a:ext cx="9270122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7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12" y="4525925"/>
            <a:ext cx="2319162" cy="140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8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80327" y="3357565"/>
            <a:ext cx="248602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6047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7183" y="2853376"/>
            <a:ext cx="696913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7900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raestruc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295" y="-40944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75762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9398" y="2620370"/>
            <a:ext cx="821994" cy="7092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21649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207278" y="0"/>
            <a:ext cx="8936719" cy="689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83740" y="1746912"/>
            <a:ext cx="859810" cy="859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0571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7" name="16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17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18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0617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1" name="10 Rectángulo"/>
          <p:cNvSpPr/>
          <p:nvPr userDrawn="1"/>
        </p:nvSpPr>
        <p:spPr>
          <a:xfrm rot="20796637">
            <a:off x="-2292201" y="-163131"/>
            <a:ext cx="11941668" cy="1608631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11 Rectángulo"/>
          <p:cNvSpPr/>
          <p:nvPr userDrawn="1"/>
        </p:nvSpPr>
        <p:spPr>
          <a:xfrm rot="21241341">
            <a:off x="-1002985" y="180847"/>
            <a:ext cx="10631006" cy="131677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12 Rectángulo"/>
          <p:cNvSpPr/>
          <p:nvPr userDrawn="1"/>
        </p:nvSpPr>
        <p:spPr>
          <a:xfrm>
            <a:off x="-968311" y="198126"/>
            <a:ext cx="10631006" cy="1425956"/>
          </a:xfrm>
          <a:prstGeom prst="rect">
            <a:avLst/>
          </a:prstGeom>
          <a:solidFill>
            <a:srgbClr val="0099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7475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2015\_MG_1747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1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1325" y="2782887"/>
              <a:ext cx="573087" cy="5508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586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l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grpSp>
        <p:nvGrpSpPr>
          <p:cNvPr id="6" name="5 Grupo"/>
          <p:cNvGrpSpPr/>
          <p:nvPr userDrawn="1"/>
        </p:nvGrpSpPr>
        <p:grpSpPr>
          <a:xfrm>
            <a:off x="-495300" y="-1270341"/>
            <a:ext cx="10278090" cy="9017494"/>
            <a:chOff x="-495300" y="-1270341"/>
            <a:chExt cx="10278090" cy="9017494"/>
          </a:xfrm>
        </p:grpSpPr>
        <p:pic>
          <p:nvPicPr>
            <p:cNvPr id="7" name="Picture 5" descr="D:\Fotos\Empleo\10 Final_22.jpg"/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0827"/>
            <a:stretch/>
          </p:blipFill>
          <p:spPr bwMode="auto">
            <a:xfrm>
              <a:off x="0" y="-611035"/>
              <a:ext cx="9144000" cy="8358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7 Rectángulo"/>
            <p:cNvSpPr/>
            <p:nvPr/>
          </p:nvSpPr>
          <p:spPr>
            <a:xfrm>
              <a:off x="-495300" y="137072"/>
              <a:ext cx="9639300" cy="1756900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9" name="Marcador de contenido 5"/>
            <p:cNvSpPr txBox="1">
              <a:spLocks/>
            </p:cNvSpPr>
            <p:nvPr/>
          </p:nvSpPr>
          <p:spPr>
            <a:xfrm>
              <a:off x="0" y="0"/>
              <a:ext cx="9144000" cy="6857999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ES" dirty="0"/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6767" b="14699"/>
            <a:stretch/>
          </p:blipFill>
          <p:spPr bwMode="auto">
            <a:xfrm>
              <a:off x="-1" y="-1270341"/>
              <a:ext cx="3137061" cy="8254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86588" y="-1091939"/>
              <a:ext cx="2996202" cy="7833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4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7812" y="2627565"/>
              <a:ext cx="817200" cy="81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5868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rend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6" name="Picture 2" descr="D:\Fotos\Fondo Emprender\emprendedores\_MG_4258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" y="-1"/>
            <a:ext cx="9143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5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59987" y="1859884"/>
            <a:ext cx="706907" cy="696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311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Skil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-1"/>
            <a:ext cx="9144001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7 Grupo"/>
          <p:cNvGrpSpPr/>
          <p:nvPr userDrawn="1"/>
        </p:nvGrpSpPr>
        <p:grpSpPr>
          <a:xfrm>
            <a:off x="0" y="0"/>
            <a:ext cx="9144001" cy="6858000"/>
            <a:chOff x="0" y="0"/>
            <a:chExt cx="9144001" cy="6858000"/>
          </a:xfrm>
        </p:grpSpPr>
        <p:sp>
          <p:nvSpPr>
            <p:cNvPr id="9" name="8 Rectángulo"/>
            <p:cNvSpPr/>
            <p:nvPr/>
          </p:nvSpPr>
          <p:spPr>
            <a:xfrm>
              <a:off x="590551" y="4808482"/>
              <a:ext cx="8553450" cy="1592317"/>
            </a:xfrm>
            <a:prstGeom prst="rect">
              <a:avLst/>
            </a:prstGeom>
            <a:solidFill>
              <a:srgbClr val="080808">
                <a:alpha val="38824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Picture 5"/>
            <p:cNvPicPr>
              <a:picLocks noChangeAspect="1" noChangeArrowheads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0000" t="14562" r="-4532" b="14562"/>
            <a:stretch/>
          </p:blipFill>
          <p:spPr bwMode="auto">
            <a:xfrm>
              <a:off x="0" y="0"/>
              <a:ext cx="3209130" cy="685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4313" r="17372"/>
            <a:stretch/>
          </p:blipFill>
          <p:spPr bwMode="auto">
            <a:xfrm>
              <a:off x="6788150" y="0"/>
              <a:ext cx="2355851" cy="6400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7186" y="2762866"/>
            <a:ext cx="689614" cy="645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328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ust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35"/>
          <a:stretch/>
        </p:blipFill>
        <p:spPr bwMode="auto">
          <a:xfrm>
            <a:off x="-1" y="0"/>
            <a:ext cx="9144001" cy="6984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95534" y="137072"/>
            <a:ext cx="9048466" cy="1756900"/>
          </a:xfrm>
          <a:prstGeom prst="rect">
            <a:avLst/>
          </a:prstGeom>
          <a:solidFill>
            <a:srgbClr val="080808">
              <a:alpha val="38824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Marcador de contenido 5"/>
          <p:cNvSpPr txBox="1">
            <a:spLocks/>
          </p:cNvSpPr>
          <p:nvPr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6767" b="14699"/>
          <a:stretch/>
        </p:blipFill>
        <p:spPr bwMode="auto">
          <a:xfrm>
            <a:off x="-1" y="-1270341"/>
            <a:ext cx="3137061" cy="82544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6588" y="-1091939"/>
            <a:ext cx="2996202" cy="783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16521" y="2641599"/>
            <a:ext cx="811224" cy="709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7124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ció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03DC-5ED8-7A42-A55E-C10C004AFC42}" type="datetimeFigureOut">
              <a:rPr lang="es-ES" smtClean="0"/>
              <a:pPr/>
              <a:t>20/03/2017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 userDrawn="1"/>
        </p:nvSpPr>
        <p:spPr>
          <a:xfrm>
            <a:off x="970893" y="4319752"/>
            <a:ext cx="9639300" cy="1702676"/>
          </a:xfrm>
          <a:prstGeom prst="rect">
            <a:avLst/>
          </a:prstGeom>
          <a:solidFill>
            <a:srgbClr val="080808">
              <a:alpha val="38824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Marcador de contenido 5"/>
          <p:cNvSpPr txBox="1">
            <a:spLocks/>
          </p:cNvSpPr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dirty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000" t="11629" r="-3743" b="17501"/>
          <a:stretch/>
        </p:blipFill>
        <p:spPr bwMode="auto">
          <a:xfrm>
            <a:off x="1" y="0"/>
            <a:ext cx="328606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0185" y="-307500"/>
            <a:ext cx="2361171" cy="6137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25335" y="1847763"/>
            <a:ext cx="765563" cy="720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963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D03DC-5ED8-7A42-A55E-C10C004AFC42}" type="datetimeFigureOut">
              <a:rPr lang="es-ES" smtClean="0"/>
              <a:pPr/>
              <a:t>20/03/2017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6518D-8445-044A-A141-7D0E69A71FDC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858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420622" y="362599"/>
            <a:ext cx="8092007" cy="9301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6600" b="1" dirty="0">
                <a:solidFill>
                  <a:schemeClr val="accent5">
                    <a:lumMod val="75000"/>
                  </a:schemeClr>
                </a:solidFill>
              </a:rPr>
              <a:t>Proyectos </a:t>
            </a:r>
            <a:r>
              <a:rPr lang="es-CO" sz="6600" b="1" dirty="0" smtClean="0">
                <a:solidFill>
                  <a:schemeClr val="accent5">
                    <a:lumMod val="75000"/>
                  </a:schemeClr>
                </a:solidFill>
              </a:rPr>
              <a:t>Cuarto</a:t>
            </a:r>
            <a:endParaRPr lang="es-CO" sz="66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420623" y="915682"/>
            <a:ext cx="7391400" cy="11727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288000"/>
            <a:r>
              <a:rPr lang="es-CO" sz="4800" b="1" dirty="0">
                <a:solidFill>
                  <a:schemeClr val="bg1">
                    <a:lumMod val="75000"/>
                  </a:schemeClr>
                </a:solidFill>
              </a:rPr>
              <a:t>Trimestre ADSI Diurno</a:t>
            </a:r>
          </a:p>
        </p:txBody>
      </p:sp>
    </p:spTree>
    <p:extLst>
      <p:ext uri="{BB962C8B-B14F-4D97-AF65-F5344CB8AC3E}">
        <p14:creationId xmlns:p14="http://schemas.microsoft.com/office/powerpoint/2010/main" val="37560152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1110342" y="2697367"/>
            <a:ext cx="7162801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400" dirty="0" smtClean="0"/>
              <a:t>Se desarrollará </a:t>
            </a:r>
            <a:r>
              <a:rPr lang="es-ES" sz="2400" dirty="0"/>
              <a:t>un software que </a:t>
            </a:r>
            <a:r>
              <a:rPr lang="es-ES" sz="2400" dirty="0" smtClean="0"/>
              <a:t>consta con unos procesos como el ingreso de parámetros de </a:t>
            </a:r>
            <a:r>
              <a:rPr lang="es-ES" sz="2400" dirty="0"/>
              <a:t>fichas </a:t>
            </a:r>
            <a:r>
              <a:rPr lang="es-ES" sz="2400" dirty="0" smtClean="0"/>
              <a:t>técnicas, trazabilidad y la </a:t>
            </a:r>
            <a:r>
              <a:rPr lang="es-419" sz="2400" dirty="0" smtClean="0"/>
              <a:t>notificación de procesos que permitirá registrar la calidad  y calcular la eficiencia en la producción de las prendas. </a:t>
            </a:r>
            <a:endParaRPr lang="es-ES" sz="2400" dirty="0"/>
          </a:p>
          <a:p>
            <a:pPr algn="just"/>
            <a:endParaRPr lang="es-ES" dirty="0"/>
          </a:p>
        </p:txBody>
      </p:sp>
      <p:sp>
        <p:nvSpPr>
          <p:cNvPr id="3" name="2 CuadroTexto"/>
          <p:cNvSpPr txBox="1"/>
          <p:nvPr/>
        </p:nvSpPr>
        <p:spPr>
          <a:xfrm>
            <a:off x="2169886" y="449943"/>
            <a:ext cx="4042228" cy="899886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r>
              <a:rPr lang="es-ES" sz="4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JUSTIFICACIÓN</a:t>
            </a:r>
            <a:endParaRPr lang="es-ES" sz="4400" b="1" dirty="0">
              <a:solidFill>
                <a:srgbClr val="92D050"/>
              </a:solidFill>
              <a:effectLst>
                <a:glow rad="63500">
                  <a:schemeClr val="accent5">
                    <a:satMod val="175000"/>
                    <a:alpha val="40000"/>
                  </a:schemeClr>
                </a:glow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1468582" y="2244436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3"/>
          <p:cNvSpPr/>
          <p:nvPr/>
        </p:nvSpPr>
        <p:spPr>
          <a:xfrm>
            <a:off x="453718" y="346842"/>
            <a:ext cx="8167769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TÉCNICA DE RECOLECCIÓN DE DATOS </a:t>
            </a:r>
            <a:endParaRPr lang="es-ES" sz="48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457200" y="164396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Observación </a:t>
            </a:r>
            <a:endParaRPr lang="es-CO" sz="4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" name="5 Rectángulo"/>
          <p:cNvSpPr/>
          <p:nvPr/>
        </p:nvSpPr>
        <p:spPr>
          <a:xfrm>
            <a:off x="184675" y="6507020"/>
            <a:ext cx="89593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600" dirty="0"/>
              <a:t>http://www.elcolombiano.com/negocios/confecciones-en-colombia-estrategias-para-crecer-LA4673296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23" y="2707202"/>
            <a:ext cx="8734425" cy="324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0621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71" y="867102"/>
            <a:ext cx="7527581" cy="5528192"/>
          </a:xfrm>
          <a:prstGeom prst="rect">
            <a:avLst/>
          </a:prstGeom>
        </p:spPr>
      </p:pic>
      <p:sp>
        <p:nvSpPr>
          <p:cNvPr id="3" name="2 Rectángulo"/>
          <p:cNvSpPr/>
          <p:nvPr/>
        </p:nvSpPr>
        <p:spPr>
          <a:xfrm>
            <a:off x="523382" y="6450450"/>
            <a:ext cx="80319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/>
              <a:t>http://es.slideshare.net/leimahe/presentacion-colombia-proexport-febrero-2013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-56941" y="12612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r>
              <a:rPr lang="es-CO" sz="4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Estadística</a:t>
            </a:r>
          </a:p>
        </p:txBody>
      </p:sp>
    </p:spTree>
    <p:extLst>
      <p:ext uri="{BB962C8B-B14F-4D97-AF65-F5344CB8AC3E}">
        <p14:creationId xmlns:p14="http://schemas.microsoft.com/office/powerpoint/2010/main" val="207650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346" y="701215"/>
            <a:ext cx="7798677" cy="5849008"/>
          </a:xfrm>
          <a:prstGeom prst="rect">
            <a:avLst/>
          </a:prstGeom>
        </p:spPr>
      </p:pic>
      <p:sp>
        <p:nvSpPr>
          <p:cNvPr id="3" name="2 Rectángulo"/>
          <p:cNvSpPr/>
          <p:nvPr/>
        </p:nvSpPr>
        <p:spPr>
          <a:xfrm>
            <a:off x="268012" y="6550223"/>
            <a:ext cx="97746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400" dirty="0"/>
              <a:t>http://www.larepublica.co/d%C3%B3lar-y-mano-de-obra-calificada-retos-del-sector-textil-para-2016_337961</a:t>
            </a:r>
          </a:p>
        </p:txBody>
      </p:sp>
    </p:spTree>
    <p:extLst>
      <p:ext uri="{BB962C8B-B14F-4D97-AF65-F5344CB8AC3E}">
        <p14:creationId xmlns:p14="http://schemas.microsoft.com/office/powerpoint/2010/main" val="3976043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" y="1643091"/>
            <a:ext cx="8950779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33 CuadroTexto"/>
          <p:cNvSpPr txBox="1"/>
          <p:nvPr/>
        </p:nvSpPr>
        <p:spPr>
          <a:xfrm>
            <a:off x="3359029" y="328633"/>
            <a:ext cx="2956045" cy="1114403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6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Mapa de procesos</a:t>
            </a:r>
            <a:endParaRPr lang="es-CO" sz="6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21309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3359029" y="328633"/>
            <a:ext cx="2956045" cy="1114403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66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Casos de Uso </a:t>
            </a:r>
            <a:endParaRPr lang="es-CO" sz="6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1026" name="Picture 2" descr="C:\Users\admin\Desktop\Proyecto\Diagramas\caso de us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2" y="1271588"/>
            <a:ext cx="8291322" cy="531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284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3969455" y="44786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6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Diagrama de Clases</a:t>
            </a:r>
            <a:endParaRPr lang="es-CO" sz="6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3776"/>
            <a:ext cx="9144000" cy="410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874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4128674" y="341195"/>
            <a:ext cx="914400" cy="120314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4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Diagrama de Distribución</a:t>
            </a:r>
            <a:endParaRPr lang="es-CO" sz="4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2050" name="Picture 2" descr="C:\Users\admin\Desktop\Proyecto\Diagramas\Nodo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31" y="1433654"/>
            <a:ext cx="7800975" cy="500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252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4048280" y="464035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Diagrama de componentes</a:t>
            </a:r>
            <a:endParaRPr lang="es-CO" sz="5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8049" t="2316" r="11751" b="28391"/>
          <a:stretch/>
        </p:blipFill>
        <p:spPr>
          <a:xfrm>
            <a:off x="577516" y="1973179"/>
            <a:ext cx="8566484" cy="474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6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3"/>
          <p:cNvSpPr/>
          <p:nvPr/>
        </p:nvSpPr>
        <p:spPr>
          <a:xfrm>
            <a:off x="437952" y="299544"/>
            <a:ext cx="816776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SOFTWARE Y HARDWARE </a:t>
            </a:r>
            <a:endParaRPr lang="es-E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437952" y="2060777"/>
            <a:ext cx="460902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/>
              <a:t>CLIENTE: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Sistema Operativo Windows 7.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Memoria </a:t>
            </a:r>
            <a:r>
              <a:rPr lang="es-ES" sz="2400" dirty="0" err="1" smtClean="0"/>
              <a:t>Ram</a:t>
            </a:r>
            <a:r>
              <a:rPr lang="es-ES" sz="2400" dirty="0" smtClean="0"/>
              <a:t> </a:t>
            </a:r>
            <a:r>
              <a:rPr lang="es-ES" sz="2400" dirty="0"/>
              <a:t>8</a:t>
            </a:r>
            <a:r>
              <a:rPr lang="es-ES" sz="2400" dirty="0" smtClean="0"/>
              <a:t> GB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Procesador </a:t>
            </a:r>
            <a:r>
              <a:rPr lang="es-ES" sz="2400" dirty="0" err="1" smtClean="0"/>
              <a:t>Quad</a:t>
            </a:r>
            <a:r>
              <a:rPr lang="es-ES" sz="2400" dirty="0" smtClean="0"/>
              <a:t> </a:t>
            </a:r>
            <a:r>
              <a:rPr lang="es-ES" sz="2400" dirty="0" err="1" smtClean="0"/>
              <a:t>Core</a:t>
            </a:r>
            <a:r>
              <a:rPr lang="es-ES" sz="2400" dirty="0" smtClean="0"/>
              <a:t>  , AMD 4100</a:t>
            </a:r>
            <a:r>
              <a:rPr lang="es-ES" sz="2400" dirty="0"/>
              <a:t>.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4776952" y="2231000"/>
            <a:ext cx="3957145" cy="407520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just"/>
            <a:endParaRPr lang="es-CO" sz="2000" b="1" dirty="0" smtClean="0">
              <a:solidFill>
                <a:srgbClr val="92D050"/>
              </a:solidFill>
            </a:endParaRPr>
          </a:p>
        </p:txBody>
      </p:sp>
      <p:sp>
        <p:nvSpPr>
          <p:cNvPr id="5" name="4 Rectángulo"/>
          <p:cNvSpPr/>
          <p:nvPr/>
        </p:nvSpPr>
        <p:spPr>
          <a:xfrm>
            <a:off x="5319797" y="1506779"/>
            <a:ext cx="394663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smtClean="0"/>
              <a:t>SERVIDOR: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Software de base de datos es </a:t>
            </a:r>
            <a:r>
              <a:rPr lang="es-ES" sz="2400" dirty="0" err="1" smtClean="0"/>
              <a:t>MySQL</a:t>
            </a:r>
            <a:endParaRPr lang="es-E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Software de aplicaciones.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Lenguaje </a:t>
            </a:r>
            <a:r>
              <a:rPr lang="es-ES" sz="2400" dirty="0"/>
              <a:t>de programación </a:t>
            </a:r>
            <a:r>
              <a:rPr lang="es-ES" sz="2400" dirty="0" smtClean="0"/>
              <a:t>C#.</a:t>
            </a:r>
          </a:p>
          <a:p>
            <a:pPr marL="342900" indent="-342900">
              <a:buFont typeface="Arial" charset="0"/>
              <a:buChar char="•"/>
            </a:pPr>
            <a:r>
              <a:rPr lang="es-ES" sz="2400" dirty="0" smtClean="0"/>
              <a:t>Sistema operativo Windows.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7" t="7652" r="3101" b="15321"/>
          <a:stretch/>
        </p:blipFill>
        <p:spPr>
          <a:xfrm rot="5400000">
            <a:off x="1856401" y="3586740"/>
            <a:ext cx="3206033" cy="3175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6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3"/>
          <p:cNvSpPr/>
          <p:nvPr/>
        </p:nvSpPr>
        <p:spPr>
          <a:xfrm>
            <a:off x="371800" y="1426626"/>
            <a:ext cx="8690282" cy="507831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/>
            </a:r>
            <a:b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ES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Sistema de control para el mejoramiento en los  procesos de confección de una prenda.</a:t>
            </a:r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/>
            </a:r>
            <a:b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es-E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6861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4048280" y="464035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Modelo Relacional</a:t>
            </a:r>
          </a:p>
        </p:txBody>
      </p:sp>
      <p:pic>
        <p:nvPicPr>
          <p:cNvPr id="3" name="2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21" y="1289001"/>
            <a:ext cx="7662930" cy="530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9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1436151" y="1769088"/>
            <a:ext cx="6821714" cy="503645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r>
              <a:rPr lang="es-CO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Informe de </a:t>
            </a:r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Requerimientos</a:t>
            </a:r>
            <a:endParaRPr lang="es-CO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algn="ctr"/>
            <a:r>
              <a:rPr lang="es-CO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(Estándar IEEE830</a:t>
            </a:r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)</a:t>
            </a:r>
          </a:p>
          <a:p>
            <a:pPr algn="ctr"/>
            <a:r>
              <a:rPr lang="es-CO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Diagrama de Gantt</a:t>
            </a:r>
          </a:p>
          <a:p>
            <a:pPr algn="ctr"/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Plan de migración</a:t>
            </a:r>
          </a:p>
          <a:p>
            <a:pPr algn="ctr"/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Pruebas</a:t>
            </a:r>
          </a:p>
          <a:p>
            <a:pPr algn="ctr"/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Manuales</a:t>
            </a:r>
          </a:p>
          <a:p>
            <a:pPr algn="ctr"/>
            <a:endParaRPr lang="es-CO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algn="ctr"/>
            <a:endParaRPr lang="es-CO" sz="4000" b="1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3831008" y="259640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ctr"/>
            <a:endParaRPr lang="es-CO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4989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2"/>
          <p:cNvSpPr txBox="1">
            <a:spLocks/>
          </p:cNvSpPr>
          <p:nvPr/>
        </p:nvSpPr>
        <p:spPr>
          <a:xfrm>
            <a:off x="-863999" y="4071397"/>
            <a:ext cx="7766936" cy="1770418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CO" dirty="0"/>
              <a:t>INTEGRANTES:</a:t>
            </a:r>
            <a:br>
              <a:rPr lang="es-CO" dirty="0"/>
            </a:br>
            <a:endParaRPr lang="es-CO" dirty="0" smtClean="0"/>
          </a:p>
          <a:p>
            <a:pPr marL="0" indent="0" algn="ctr">
              <a:buNone/>
            </a:pPr>
            <a:r>
              <a:rPr lang="es-CO" dirty="0" smtClean="0"/>
              <a:t>Natalia </a:t>
            </a:r>
            <a:r>
              <a:rPr lang="es-CO" dirty="0"/>
              <a:t>Velásquez Mahecha</a:t>
            </a:r>
            <a:br>
              <a:rPr lang="es-CO" dirty="0"/>
            </a:br>
            <a:r>
              <a:rPr lang="es-CO" dirty="0"/>
              <a:t>Luisa Fernanda Vargas </a:t>
            </a:r>
            <a:r>
              <a:rPr lang="es-CO" dirty="0" smtClean="0"/>
              <a:t>Troncoso</a:t>
            </a:r>
          </a:p>
          <a:p>
            <a:pPr marL="0" indent="0" algn="ctr">
              <a:buNone/>
            </a:pPr>
            <a:r>
              <a:rPr lang="es-CO" dirty="0" smtClean="0"/>
              <a:t>Hellen Dayane Hernández Ariza</a:t>
            </a:r>
          </a:p>
          <a:p>
            <a:pPr marL="0" indent="0" algn="ctr">
              <a:buNone/>
            </a:pPr>
            <a:r>
              <a:rPr lang="es-CO" dirty="0" smtClean="0"/>
              <a:t>Brayan Camilo Valenzuela Rodríguez</a:t>
            </a:r>
            <a:endParaRPr lang="es-CO" dirty="0"/>
          </a:p>
        </p:txBody>
      </p:sp>
      <p:sp>
        <p:nvSpPr>
          <p:cNvPr id="3" name="CuadroTexto 2"/>
          <p:cNvSpPr txBox="1"/>
          <p:nvPr/>
        </p:nvSpPr>
        <p:spPr>
          <a:xfrm>
            <a:off x="1861457" y="2008414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453718" y="0"/>
            <a:ext cx="8167769" cy="42473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/>
            </a:r>
            <a:b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/>
            </a:r>
            <a:b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r>
              <a:rPr lang="es-ES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ConfeWare </a:t>
            </a:r>
          </a:p>
          <a:p>
            <a:pPr algn="ctr"/>
            <a:r>
              <a:rPr lang="es-ES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Confección a la perfección.</a:t>
            </a:r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/>
            </a:r>
            <a:b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es-E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902" y="3701863"/>
            <a:ext cx="3486150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9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0" y="539009"/>
            <a:ext cx="8596668" cy="1200727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RESUMEN</a:t>
            </a:r>
            <a:endParaRPr lang="es-CO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1592317" y="2175641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CO" sz="8000" b="1" dirty="0" smtClean="0">
              <a:solidFill>
                <a:srgbClr val="92D050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1229710" y="2632841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CO" sz="8000" b="1" dirty="0" smtClean="0">
              <a:solidFill>
                <a:srgbClr val="92D050"/>
              </a:solidFill>
            </a:endParaRPr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648003" y="2152665"/>
            <a:ext cx="8067502" cy="411618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CO" sz="2800" dirty="0" smtClean="0"/>
              <a:t>Con este proyecto se investiga la </a:t>
            </a:r>
            <a:r>
              <a:rPr lang="es-CO" sz="2800" dirty="0"/>
              <a:t>problemática presentada en algunas microempresas en el sector textil, la cual hace referencia a la falencia y/o deficiencia en cuanto a software especializado de confección. Diferentes programas encontrados no cumplen al 100% con la expectativa para cual fueron creados; son incompletos o simplemente no controlan procesos o no calculan indicadores para tal fin</a:t>
            </a:r>
            <a:r>
              <a:rPr lang="es-CO" sz="2800" dirty="0" smtClean="0"/>
              <a:t>.</a:t>
            </a:r>
          </a:p>
          <a:p>
            <a:pPr marL="0" indent="0" algn="just">
              <a:buNone/>
            </a:pPr>
            <a:endParaRPr lang="es-CO" sz="2000" dirty="0" smtClean="0"/>
          </a:p>
          <a:p>
            <a:pPr marL="0" indent="0">
              <a:buNone/>
            </a:pP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691415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4448173" y="6661271"/>
            <a:ext cx="1114622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050" dirty="0"/>
              <a:t>http://www.dane.gov.co/files/investigaciones/boletines/mmm/bol_emm_dic16.pdf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b="11051"/>
          <a:stretch/>
        </p:blipFill>
        <p:spPr>
          <a:xfrm>
            <a:off x="1326843" y="-33061"/>
            <a:ext cx="7149264" cy="669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6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0" y="539009"/>
            <a:ext cx="8596668" cy="1200727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OBJETIVO GENERAL</a:t>
            </a:r>
          </a:p>
        </p:txBody>
      </p:sp>
      <p:sp>
        <p:nvSpPr>
          <p:cNvPr id="3" name="Marcador de contenido 2"/>
          <p:cNvSpPr txBox="1">
            <a:spLocks/>
          </p:cNvSpPr>
          <p:nvPr/>
        </p:nvSpPr>
        <p:spPr>
          <a:xfrm>
            <a:off x="800100" y="2715969"/>
            <a:ext cx="7796568" cy="388077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CO" sz="2800" dirty="0" smtClean="0"/>
              <a:t>Realizar e implementar un sistema de información que facilite el control de los procesos de confección de prendas, dependiendo las diferentes etapas que se requieren para confeccionar por medio de fichas técnicas.</a:t>
            </a:r>
          </a:p>
          <a:p>
            <a:pPr marL="0" indent="0" algn="just">
              <a:buNone/>
            </a:pP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46504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383420" y="457366"/>
            <a:ext cx="8596668" cy="1200727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OBJETIVOS ESPECÍFICOS</a:t>
            </a:r>
          </a:p>
        </p:txBody>
      </p:sp>
      <p:sp>
        <p:nvSpPr>
          <p:cNvPr id="3" name="Marcador de contenido 2"/>
          <p:cNvSpPr txBox="1">
            <a:spLocks/>
          </p:cNvSpPr>
          <p:nvPr/>
        </p:nvSpPr>
        <p:spPr>
          <a:xfrm>
            <a:off x="648003" y="2152665"/>
            <a:ext cx="8067502" cy="411618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es-CO" sz="2800" dirty="0" smtClean="0"/>
              <a:t>Registrar, almacenar y verificar las </a:t>
            </a:r>
            <a:r>
              <a:rPr lang="es-CO" sz="2800" dirty="0"/>
              <a:t>fichas </a:t>
            </a:r>
            <a:r>
              <a:rPr lang="es-CO" sz="2800" dirty="0" smtClean="0"/>
              <a:t>técnicas del proceso de diseño, patronaje, trazo y corte, materiales e insumos y de producción.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CO" sz="2800" dirty="0" smtClean="0"/>
              <a:t>Mejorar la eficiencia en los procesos de confección para asegurar mayor productividad.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CO" sz="2800" dirty="0"/>
              <a:t> </a:t>
            </a:r>
            <a:r>
              <a:rPr lang="es-CO" sz="2800" dirty="0" smtClean="0"/>
              <a:t>Registrar la cantidad de prendas realizadas clasificándolas por cada tipo de calidad.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CO" sz="2800" dirty="0" smtClean="0"/>
              <a:t> Verificar el historial de la producción.</a:t>
            </a:r>
          </a:p>
          <a:p>
            <a:pPr>
              <a:buFont typeface="Wingdings" panose="05000000000000000000" pitchFamily="2" charset="2"/>
              <a:buChar char="v"/>
            </a:pPr>
            <a:endParaRPr lang="es-CO" sz="2800" dirty="0" smtClean="0"/>
          </a:p>
          <a:p>
            <a:pPr marL="0" indent="0">
              <a:buNone/>
            </a:pPr>
            <a:endParaRPr lang="es-CO" sz="2400" dirty="0" smtClean="0"/>
          </a:p>
          <a:p>
            <a:pPr marL="0" indent="0">
              <a:buNone/>
            </a:pPr>
            <a:endParaRPr lang="es-CO" sz="2400" dirty="0" smtClean="0"/>
          </a:p>
          <a:p>
            <a:pPr marL="0" indent="0">
              <a:buNone/>
            </a:pPr>
            <a:endParaRPr lang="es-CO" sz="2400" dirty="0" smtClean="0"/>
          </a:p>
          <a:p>
            <a:pPr marL="0" indent="0">
              <a:buNone/>
            </a:pP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225535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Rectángulo"/>
          <p:cNvSpPr/>
          <p:nvPr/>
        </p:nvSpPr>
        <p:spPr>
          <a:xfrm>
            <a:off x="791659" y="504900"/>
            <a:ext cx="732662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PLANTEAMIENTO DEL PROBLEMA</a:t>
            </a: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O" sz="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s-CO" sz="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s-CO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553520" y="2017484"/>
            <a:ext cx="7864764" cy="40132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ES" sz="800" b="1" dirty="0" smtClean="0">
              <a:solidFill>
                <a:srgbClr val="92D050"/>
              </a:solidFill>
            </a:endParaRPr>
          </a:p>
        </p:txBody>
      </p:sp>
      <p:sp>
        <p:nvSpPr>
          <p:cNvPr id="8" name="Marcador de contenido 2"/>
          <p:cNvSpPr txBox="1">
            <a:spLocks/>
          </p:cNvSpPr>
          <p:nvPr/>
        </p:nvSpPr>
        <p:spPr>
          <a:xfrm>
            <a:off x="791659" y="2104218"/>
            <a:ext cx="8067502" cy="411618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ES" sz="2000" dirty="0" smtClean="0"/>
              <a:t>Notamos que en </a:t>
            </a:r>
            <a:r>
              <a:rPr lang="es-ES" sz="2000" dirty="0"/>
              <a:t>la </a:t>
            </a:r>
            <a:r>
              <a:rPr lang="es-ES" sz="2000" dirty="0" smtClean="0"/>
              <a:t>población de los aprendices del CMTC (Centro de Manufactura Textil y Cuero, Complejo sur), no se encuentra un software el cual maneje y almacene los datos  relacionados con cada una de los fases que se encuentran a la hora de confeccionar. </a:t>
            </a:r>
          </a:p>
          <a:p>
            <a:pPr marL="0" indent="0" algn="just">
              <a:buNone/>
            </a:pPr>
            <a:r>
              <a:rPr lang="es-ES" sz="2000" dirty="0" smtClean="0"/>
              <a:t>De igual manera lo hemos notado en las diferentes empresas a las cuales hemos visitado, ya que nos informaron que utilizan dos software diferentes para dicha actividad</a:t>
            </a:r>
            <a:r>
              <a:rPr lang="es-ES" sz="2000" dirty="0"/>
              <a:t> </a:t>
            </a:r>
            <a:r>
              <a:rPr lang="es-ES" sz="2000" dirty="0" smtClean="0"/>
              <a:t>y no se puede almacenar la información de manera correcta y ordenada.</a:t>
            </a:r>
          </a:p>
          <a:p>
            <a:pPr marL="0" indent="0">
              <a:buNone/>
            </a:pPr>
            <a:endParaRPr lang="es-CO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1953461" y="583684"/>
            <a:ext cx="542180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ALCANCE DEL PROYECTO</a:t>
            </a:r>
            <a:endParaRPr lang="es-ES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1611086" y="290285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lang="es-CO" sz="8000" b="1" dirty="0">
              <a:solidFill>
                <a:srgbClr val="92D050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323850" y="2228851"/>
            <a:ext cx="8615076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/>
              <a:t>Con la creación de este software se quiere calcular la productividad y las diferentes fases que se requieren para la producción de una prenda,  la idea de desarrollar este software es ayudar </a:t>
            </a:r>
            <a:r>
              <a:rPr lang="es-ES" sz="2000" dirty="0" smtClean="0"/>
              <a:t>clientes ya </a:t>
            </a:r>
            <a:r>
              <a:rPr lang="es-ES" sz="2000" dirty="0"/>
              <a:t>que ellos no tienen los </a:t>
            </a:r>
            <a:r>
              <a:rPr lang="es-ES" sz="2000" dirty="0" smtClean="0"/>
              <a:t>insumos necesarios </a:t>
            </a:r>
            <a:r>
              <a:rPr lang="es-ES" sz="2000" dirty="0"/>
              <a:t>para </a:t>
            </a:r>
            <a:r>
              <a:rPr lang="es-ES" sz="2000" dirty="0" smtClean="0"/>
              <a:t>trabajar.</a:t>
            </a:r>
            <a:br>
              <a:rPr lang="es-ES" sz="2000" dirty="0" smtClean="0"/>
            </a:br>
            <a:r>
              <a:rPr lang="es-CO" sz="2000" dirty="0" smtClean="0"/>
              <a:t>Con este software también se ayudaría a los clientes que trabajan en el sector textil, ya que ellos no tienen una organización estándar que les ayude a la hora de producir una prenda.</a:t>
            </a:r>
            <a:br>
              <a:rPr lang="es-CO" sz="2000" dirty="0" smtClean="0"/>
            </a:br>
            <a:endParaRPr lang="es-CO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000" dirty="0" smtClean="0"/>
              <a:t>A </a:t>
            </a:r>
            <a:r>
              <a:rPr lang="es-CO" sz="2000" dirty="0"/>
              <a:t>futuro añadiremos algunas otras funciones en el sistema como:</a:t>
            </a:r>
          </a:p>
          <a:p>
            <a:r>
              <a:rPr lang="es-CO" sz="2000" dirty="0"/>
              <a:t>	- Inventario de materia prima</a:t>
            </a:r>
          </a:p>
          <a:p>
            <a:r>
              <a:rPr lang="es-CO" sz="2000" dirty="0"/>
              <a:t>	- Gestión de la cadena de suministros</a:t>
            </a:r>
          </a:p>
          <a:p>
            <a:r>
              <a:rPr lang="es-CO" sz="2000" dirty="0"/>
              <a:t>	- Pedidos de Ventas</a:t>
            </a:r>
          </a:p>
          <a:p>
            <a:r>
              <a:rPr lang="es-CO" sz="2000" dirty="0"/>
              <a:t>	- </a:t>
            </a:r>
            <a:r>
              <a:rPr lang="es-CO" sz="2000" dirty="0" smtClean="0"/>
              <a:t>Contabilidad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24577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0" b="1" dirty="0" smtClean="0">
            <a:solidFill>
              <a:srgbClr val="92D05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4279</TotalTime>
  <Words>446</Words>
  <Application>Microsoft Office PowerPoint</Application>
  <PresentationFormat>Presentación en pantalla (4:3)</PresentationFormat>
  <Paragraphs>63</Paragraphs>
  <Slides>21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2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DIANA GARZON SUAREZ</dc:creator>
  <cp:lastModifiedBy>Luffi</cp:lastModifiedBy>
  <cp:revision>332</cp:revision>
  <dcterms:created xsi:type="dcterms:W3CDTF">2014-06-25T16:18:26Z</dcterms:created>
  <dcterms:modified xsi:type="dcterms:W3CDTF">2017-03-20T16:23:25Z</dcterms:modified>
</cp:coreProperties>
</file>

<file path=docProps/thumbnail.jpeg>
</file>